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67" r:id="rId3"/>
    <p:sldId id="259" r:id="rId4"/>
    <p:sldId id="257" r:id="rId5"/>
    <p:sldId id="260" r:id="rId6"/>
    <p:sldId id="265" r:id="rId7"/>
    <p:sldId id="263" r:id="rId8"/>
    <p:sldId id="262" r:id="rId9"/>
    <p:sldId id="264" r:id="rId10"/>
    <p:sldId id="261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A3A11-8F6A-4CC8-9032-BEB530FA293D}" type="datetimeFigureOut">
              <a:rPr lang="es-CO" smtClean="0"/>
              <a:t>19/02/2013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81AE0-A9F4-4111-A3D2-A60F5079A1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232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467577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16227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364878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13528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0BC42D2-5ABF-4158-B174-14B4C4C355A4}" type="slidenum">
              <a:rPr lang="es-ES" sz="1200"/>
              <a:pPr eaLnBrk="1" hangingPunct="1"/>
              <a:t>1</a:t>
            </a:fld>
            <a:endParaRPr lang="es-E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467577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16227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364878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13528" indent="-224325" defTabSz="4486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C0BC42D2-5ABF-4158-B174-14B4C4C355A4}" type="slidenum">
              <a:rPr lang="es-ES" sz="1200"/>
              <a:pPr eaLnBrk="1" hangingPunct="1"/>
              <a:t>11</a:t>
            </a:fld>
            <a:endParaRPr lang="es-E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4A71-7BD6-4234-BF33-D7C7CF1B5D3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90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05880-F00D-4443-A705-AC0F55F75E8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566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F37B7-B8F3-4A80-87A4-607727D737FB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8206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A99FB-DB19-41E4-A5DC-CD0635FE187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97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527EB-67DC-459D-99E1-9225F6C0C18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696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69BB2-307C-4DDB-9669-9FDF50C760D3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391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36B4-11E7-44E9-AB8C-38E12E79E644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40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CB113-D68A-4350-AEFB-902665BEF97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951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4EB2B-5879-4BD0-B6B1-C2343C001D9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655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9DB19-32C2-494C-B5AB-E79D6EF34D46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162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DF2C7-8B63-4610-B33B-EE491130932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754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26F4F-6D8B-4072-B150-58B241BB162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756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1CAA69-5D79-41DE-935F-95A3F1E9254D}" type="slidenum">
              <a:rPr lang="es-CO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53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Life%20Vest%20Inside%20%20%20Kindness%20Boomerang%20%20%20'One%20Day'.mov" TargetMode="External"/><Relationship Id="rId2" Type="http://schemas.openxmlformats.org/officeDocument/2006/relationships/hyperlink" Target="../Jamar/Siga%20los%20Pasos.wm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Decidi%20so&#241;ar%20Waltd%20Disney%20editado.wm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El%20Cajero%20de%20la%20felicidad.m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Lider%20Sin%20Cargo.m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SOAP%20ART.mo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aptura de pantalla 2012-01-13 a las 17.20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342900"/>
            <a:ext cx="10058400" cy="754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 descr="logo-colmena-blanc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179388"/>
            <a:ext cx="5654675" cy="424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197668" y="573325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smtClean="0">
                <a:solidFill>
                  <a:srgbClr val="FFFFCC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Reflexiones Sobre Inteligencia Relacional, Responsabilidad e Impacto Social</a:t>
            </a:r>
            <a:endParaRPr lang="es-CO" sz="2400" dirty="0">
              <a:solidFill>
                <a:srgbClr val="FFFFCC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7624" y="6557282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000" dirty="0" smtClean="0">
                <a:solidFill>
                  <a:schemeClr val="bg1"/>
                </a:solidFill>
                <a:latin typeface="Trebuchet MS" pitchFamily="34" charset="0"/>
              </a:rPr>
              <a:t>Con: William Fernando Sánchez</a:t>
            </a:r>
            <a:endParaRPr lang="es-CO" sz="20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67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BDAAkGBwgHBgkIBwgKCgkLDRYPDQwMDRsUFRAWIB0iIiAdHx8kKDQsJCYxJx8fLT0tMTU3Ojo6Iys/RD84QzQ5Ojf/2wBDAQoKCg0MDRoPDxo3JR8lNzc3Nzc3Nzc3Nzc3Nzc3Nzc3Nzc3Nzc3Nzc3Nzc3Nzc3Nzc3Nzc3Nzc3Nzc3Nzc3Nzf/wAARCADhAOEDASIAAhEBAxEB/8QAGwABAAMAAwEAAAAAAAAAAAAAAAUGBwEDBAL/xABFEAABAwICAg0JBAkFAAAAAAAAAQIDBAUGESExBxITQVFhcYGRobGywRQiIzI1NlJydBVC0fAWJENTYmOCkuEzRJOi0v/EABkBAQADAQEAAAAAAAAAAAAAAAAEBQYDAf/EADARAAEEAAMGBQQCAwEAAAAAAAABAgMEBRExEhMhNHGBQVFhscEykdHwIqEUM+Hx/9oADAMBAAIRAxEAPwDcQAAAAAAAAAAAAAAAAAAAAAAAAAAAAAAAAAAAAAAAAAAAAAAAAAAAAAAAAAAAAeOuutBQJ+t1UUa/Cq5u6E0kFV44oIlypoZp14ckYnXp6iPLahi+tyISYqk830MVS0goc+PKp3+hRQs+d6u7MjzOxvdV1R0reSN3i4iri1ZPFV7EtuD211RE7migztuOLomuGkd/Q7/0eyDHkiZJUUDHcKxyKnUqBuK1V8cuwdg9tNEz7l4BXKPGdrnySZZad38bc06UzJ2lq6erj3SlnjlZwscikyKxFL9DkUhS1pof9jVQ7gAdjgAAAAAAAAAAAAAAAAAAAAAAAAAfL3tjY573I1rUzVVXJEQo+IsYOk21NaXKxmp1RqVfl4OUj2bUddu09exJq1JbLtlid/BCyXnENDaUVsr90n3oY9LufgKTdcWXKvVWxP8AJYfhiXSvK7X0ZEC5yucrnKqqq5qqrpU4M3ZxKabgi5J6fk1NXC4IOKptO81/Byqq5VVyqqrrVd84AK4sgAAAAAAdkE8tPIkkEr43pqcxyovUdYPUVU4oeKiKmSlqtONKun2sdwZ5TH8aaHp4L1F1ttzpLnDutHMj0T1m6nN5U3jIDupamekmbNTSuikbqc1ci0rYrLFwk/kn9lTbwiGbjH/Ff6+xsoKxhzFcVwVlNXbWKqXQ1yerIvgvEWc0cM8czdpi5oZievJA/YkTJQADqcQAAAAAAAAAAAAAAAfMj2Rsc+RyNY1M3OVckRD6KDjW/LUyut1I/wBBGvpXIvru4ORO3kI1qy2tHtu7EqnVfalRjdPFfI8mKMSSXSR1NSuVlE1eRZeNeLgQroBkJpnzPV714m1ggZAxGMTJAADkdQAAAAAAAAAAAAAAAXnCOJ1mcyguUmb10RTOX1v4V4+BSjDUSK1l9d+03v6ka1Vjsx7D+y+RtYK1g6/faNP5JVPzqok0OXXI3h5U3yymwgmbNGj26KYqeB8Eixv1QAA6nEAAAAAAAAAABVyTNdQBA4vvH2XblZC7KpnzbHlram+7875mRKYluX2pdpZmrnE3zIvlTf59K85FmQxCzv5lVNE4IbTDaqV4ERfqXiv76AAEEsAAAAAAAey122pulQsFI1rno3bLtnZJl+VPGaFgazyUVNJWVLFbLOiIxq62s19fghLpVv8AIlRvh4kO9aStCr018Cu/odeP3UX/ACoRl0tlTap2w1jWte5m3Tauz0Zqnga8Z7sh+2IPp07zixvYdDBDtszzKzD8TmsTpG/LIqwAKMvwAAAAADuo6qWiqoqmB21kjdtmqa1a66K5UMVVCvmvTSm+1d9DHy24Aue41clvkd5k3nR8T01pzp2FrhVndS7tdHe5UYxU3sO8bq32/eJfgAagyQAAAAAAAAAIfFld5BZJ3tXKSRNyZyr/AIzJgo+yLVZy0lIi6kWVycuhOxSJel3Vdzk1/JNw+HfWWNXTX7FMABjTbgAAAAAHts9A653CKjbIkayZ+cqZ5ZJmWiPAWlN1uOjfRsPiriFwZ7x0v9XdU1AvcMpwTRK6RM1z9fQz+K3p4JkZG7JMvJPUg7Xha2257ZUY6eVq5o+Zc8l4k1E4AXkcTIk2WJkhn5ZpJXbUi5qDPdkP2xB9OnecaEZ7sh+2IPp07ziBi3LL1QscG5pOilWABlTXgAAAAAA7qSofSVUVRF68T0enMdIPUVUXNDxURUyU2emmZU08c8S5skajm8iodhAYIqvKLBExVzdA50a9qdSoT5t4JN7G1/mhgrEW6lczyUAA6nEAAAAAAGZY3m3XEMzc80jY1idGfiaaZRid22xBXr/NVOpCoxl2UCJ6l1gbc7Dl8k+UIsAGZNUAAAAAAcouWobZ3CvScAA52zuFek0vBC54ehz+N/aZmaZgf3eh+d/aW2D8wvRfgp8b5ZOqfJPme7IftiD6dO840Iz3ZD9sQfTp3nFpi3LL1QqMG5pOilWABlTXgAAAAAAAAF32OZvMrYFXUrXonSi+BdCg7HTsrjVt4YUXr/yX41uFuzqt7+5jcXblbd29gACwK0AAAAAAGT4mbtb/AF6fzVXsNYMwxpDuWIahctD0a9OdE/Ap8ZTOBq+pd4E7KdyenyhBgAzRqQAAAAAAAAAaZgf3eh+d/aZmaZgf3eh+d/aW2DcwvRfgp8b5ZOqfJPme7IftiD6dO840Iz3ZD9sQfTp3nFpi3LL1QqMG5pOilWABlTXgAAAAAAAAFs2Om53KqdwQon/Yv5SdjiHTXTr/AAMTrX8C7GtwtMqre/uY7F3Z23dvYAAsCsAAAAAABRNkWl2tVSVSansWNeVFzTtXoL2QWM6Fa2xyq1M3wLurebX1ZkPEIt7Xcia6/YnYbNurTVXTT7mYgAxxtgAAAAAAAAAaZgf3eh+d/aZmaZgf3eh+d/aW2DcwvRfgp8b5ZOqfJPme7IftiD6dO840Iz3ZD9sQfTp3nFpi3LL1QqMG5pOilWABlTXgAAAAAAA+4InzzMhjTN8jka1ONdCHqJmuSBVy4qaNgWl3CxNkVNM8jn82pOzrLEdFDTNo6OGmj9WJiMReHJDvNtXj3UTWeSGBsy72Zz/NQADscQAAAAAAcPaj2q1yZtVMlRd9DkAGR3y3utdzmpVz2jVzjXhaur88R4DRcb2jy6hSrhbnPToqqifeZvpza+kzox16steZW+C6G3w+0lmBHeKcFAAIZNAAAAAABpmB/d6H539pmZN2vE9dbKNtLTshWNqqqK9qqulc+En4dYZXmV79MivxOtJZhRkeuZqBnuyH7Yg+nTvOPj9N7p+7pv7F/EiLxdai71DJ6pGI9rNom0TJMs1XxJ1/EIZ4dhmeZX4dhs9edHvyyPAACiNAAAAAAACz4EtvlVyWskT0VMmacb11dCZr0FbhifPMyKJquke5Gtam+qmsWO2stVtipmZK5POkd8Tl1r+eAs8Lrb2bbXRvv4FVi1rcwbCau9vEkAAaoyAAAAAAAAAAAAAM3xhYltlV5TTM/VJl0In7N3BycBpB1VVPFV074KhiPiemTmrvkS5VbZj2V18CZRuOqy7SaLqhjIJjEVins9QuhX0r19HL4Lx9pDmRkjdE5WPTJUNpFKyViPYuaKAAczoAAAAAAAAAAAAAAAAC2YRw0tU9ldcI8qdNMcbv2i8K8XbyHevA+d6MYcLFhleNXvU9+CLFuLEuVWz0j09C1fut+LlXs5S4AGvrwNgjRjTFWbD7EiyO/wDAADuRwAAAAAAAAAAAAAADqqaeGqgfBURtkiemTmu3zPcRYVntu2qKPbTUutd90fLwpxmjgiWqcdluTtfMmU7stV2bdPFDFAaRe8JUdwV0tLlTVC6VVqeY7lTxQpN0sdwtbl8qgXc96VnnMXn3uczVmhNX4qmaeaGqq4jBYTJFyXyX94kaACETgAAAAAAAAAfTGue5GsarnOXJERM1VSbtOFrjcNq97PJoV+/KmSryN1r1F5s1gobQ1FhZt58tMz9Lubg5ixrYbNPxVMk81K23ikEHBF2neSfKkBhzCG1VlVdmoqppbT6/7vwLoiZJkgBpa9aOu3ZYhlbNqSy/akX/AIAAdyOAAAAAAAAAAAAAAAAAAAAADhURUyXUcgAhq/DFqrlVzqZInr9+FdqvRq6iBq8Buzzo61MvhlZ4p+BdwRJaNeXi5vwTYsQsxcGv4evH3M2nwbd4/UZDL8kqJ25Hmdha9N10Ll5JGL4mpAiLg1ddFX97ExuOWU1RF+/5MubhW9u/2SpyyMTxPXBgm6yZbo6niTjeqr1IaMD1uD101VV/eh47G7K6Iidv+lOo8CQtyWtrHv4WxNRqdK5lht9lt1uyWlpWNen7R3nO6VJAEyKnBFxY0gzXbE3B71yAAJJF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2 Elipse"/>
          <p:cNvSpPr/>
          <p:nvPr/>
        </p:nvSpPr>
        <p:spPr>
          <a:xfrm>
            <a:off x="755576" y="3284984"/>
            <a:ext cx="720080" cy="792088"/>
          </a:xfrm>
          <a:prstGeom prst="ellipse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CuadroTexto"/>
          <p:cNvSpPr txBox="1"/>
          <p:nvPr/>
        </p:nvSpPr>
        <p:spPr>
          <a:xfrm>
            <a:off x="791580" y="3357862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latin typeface="Arial Black" pitchFamily="34" charset="0"/>
              </a:rPr>
              <a:t>1</a:t>
            </a:r>
            <a:endParaRPr lang="es-CO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6 CuadroTexto">
            <a:hlinkClick r:id="rId2" action="ppaction://hlinkfile"/>
          </p:cNvPr>
          <p:cNvSpPr txBox="1"/>
          <p:nvPr/>
        </p:nvSpPr>
        <p:spPr>
          <a:xfrm>
            <a:off x="1619672" y="3327084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4000" dirty="0" smtClean="0">
                <a:solidFill>
                  <a:srgbClr val="C00000"/>
                </a:solidFill>
                <a:latin typeface="Arial Rounded MT Bold" pitchFamily="34" charset="0"/>
              </a:rPr>
              <a:t>Promesa</a:t>
            </a:r>
            <a:r>
              <a:rPr lang="es-CO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 </a:t>
            </a:r>
            <a:r>
              <a:rPr lang="es-CO" sz="3600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Corporativa</a:t>
            </a:r>
            <a:r>
              <a:rPr lang="es-CO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»</a:t>
            </a: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8" name="7 CuadroTexto">
            <a:hlinkClick r:id="rId3" action="ppaction://hlinkfile"/>
          </p:cNvPr>
          <p:cNvSpPr txBox="1"/>
          <p:nvPr/>
        </p:nvSpPr>
        <p:spPr>
          <a:xfrm>
            <a:off x="1619672" y="4622358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4000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Promesa</a:t>
            </a:r>
            <a:r>
              <a:rPr lang="es-CO" sz="4000" dirty="0" smtClean="0">
                <a:solidFill>
                  <a:srgbClr val="C00000"/>
                </a:solidFill>
                <a:latin typeface="Arial Rounded MT Bold" pitchFamily="34" charset="0"/>
              </a:rPr>
              <a:t> </a:t>
            </a:r>
            <a:r>
              <a:rPr lang="es-CO" sz="3600" dirty="0" smtClean="0">
                <a:solidFill>
                  <a:srgbClr val="C00000"/>
                </a:solidFill>
                <a:latin typeface="Arial Rounded MT Bold" pitchFamily="34" charset="0"/>
              </a:rPr>
              <a:t>de Liderazgo</a:t>
            </a:r>
            <a:r>
              <a:rPr lang="es-CO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»</a:t>
            </a: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967122" y="694437"/>
            <a:ext cx="2693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600" dirty="0" smtClean="0">
                <a:solidFill>
                  <a:schemeClr val="tx2"/>
                </a:solidFill>
                <a:latin typeface="Arial Rounded MT Bold" pitchFamily="34" charset="0"/>
              </a:rPr>
              <a:t>Honrar dos</a:t>
            </a:r>
            <a:endParaRPr lang="es-CO" sz="3600" dirty="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10" name="9 Rectángulo">
            <a:hlinkClick r:id="rId4" action="ppaction://hlinkfile"/>
          </p:cNvPr>
          <p:cNvSpPr/>
          <p:nvPr/>
        </p:nvSpPr>
        <p:spPr>
          <a:xfrm>
            <a:off x="3902011" y="764704"/>
            <a:ext cx="49904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8000" dirty="0" smtClean="0">
                <a:solidFill>
                  <a:srgbClr val="C00000"/>
                </a:solidFill>
                <a:latin typeface="Century Gothic" pitchFamily="34" charset="0"/>
              </a:rPr>
              <a:t>promesas</a:t>
            </a:r>
            <a:endParaRPr lang="es-CO" sz="8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55576" y="4581128"/>
            <a:ext cx="720080" cy="792088"/>
          </a:xfrm>
          <a:prstGeom prst="ellipse">
            <a:avLst/>
          </a:prstGeom>
          <a:gradFill flip="none" rotWithShape="1">
            <a:gsLst>
              <a:gs pos="0">
                <a:schemeClr val="tx2">
                  <a:tint val="66000"/>
                  <a:satMod val="160000"/>
                </a:schemeClr>
              </a:gs>
              <a:gs pos="50000">
                <a:schemeClr val="tx2">
                  <a:tint val="44500"/>
                  <a:satMod val="160000"/>
                </a:schemeClr>
              </a:gs>
              <a:gs pos="100000">
                <a:schemeClr val="tx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CuadroTexto"/>
          <p:cNvSpPr txBox="1"/>
          <p:nvPr/>
        </p:nvSpPr>
        <p:spPr>
          <a:xfrm>
            <a:off x="791580" y="4654006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latin typeface="Arial Black" pitchFamily="34" charset="0"/>
              </a:rPr>
              <a:t>2</a:t>
            </a:r>
            <a:endParaRPr lang="es-CO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4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  <p:bldP spid="8" grpId="0"/>
      <p:bldP spid="15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aptura de pantalla 2012-01-13 a las 17.20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342900"/>
            <a:ext cx="10058400" cy="754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 descr="logo-colmena-blanco.png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179388"/>
            <a:ext cx="5654675" cy="424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197668" y="6207695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smtClean="0">
                <a:solidFill>
                  <a:srgbClr val="FFFFCC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Muchas Gracias por su Atención y Respeto</a:t>
            </a:r>
            <a:endParaRPr lang="es-CO" sz="2400" dirty="0">
              <a:solidFill>
                <a:srgbClr val="FFFFCC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83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-36512" y="2178472"/>
            <a:ext cx="8686801" cy="290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lnSpc>
                <a:spcPts val="3400"/>
              </a:lnSpc>
              <a:spcBef>
                <a:spcPct val="50000"/>
              </a:spcBef>
            </a:pPr>
            <a:r>
              <a:rPr lang="en-US" sz="7200" dirty="0">
                <a:solidFill>
                  <a:srgbClr val="C00000"/>
                </a:solidFill>
                <a:latin typeface="American Typewriter SE"/>
              </a:rPr>
              <a:t>¿</a:t>
            </a:r>
            <a:r>
              <a:rPr lang="en-US" sz="6600" dirty="0">
                <a:solidFill>
                  <a:srgbClr val="C00000"/>
                </a:solidFill>
                <a:latin typeface="American Typewriter SE"/>
              </a:rPr>
              <a:t>De </a:t>
            </a:r>
            <a:r>
              <a:rPr lang="en-US" sz="6600" dirty="0" err="1">
                <a:solidFill>
                  <a:srgbClr val="C00000"/>
                </a:solidFill>
                <a:latin typeface="American Typewriter SE"/>
              </a:rPr>
              <a:t>qué</a:t>
            </a:r>
            <a:r>
              <a:rPr lang="en-US" sz="6600" dirty="0">
                <a:solidFill>
                  <a:srgbClr val="C00000"/>
                </a:solidFill>
                <a:latin typeface="American Typewriter SE"/>
              </a:rPr>
              <a:t> </a:t>
            </a:r>
            <a:r>
              <a:rPr lang="en-US" sz="6600" dirty="0" err="1">
                <a:solidFill>
                  <a:srgbClr val="C00000"/>
                </a:solidFill>
                <a:latin typeface="American Typewriter SE"/>
              </a:rPr>
              <a:t>manera</a:t>
            </a:r>
            <a:r>
              <a:rPr lang="en-US" sz="6600" dirty="0">
                <a:solidFill>
                  <a:srgbClr val="C00000"/>
                </a:solidFill>
                <a:latin typeface="American Typewriter SE"/>
              </a:rPr>
              <a:t> </a:t>
            </a:r>
            <a:r>
              <a:rPr lang="en-US" sz="6600" dirty="0" err="1">
                <a:solidFill>
                  <a:srgbClr val="C00000"/>
                </a:solidFill>
                <a:latin typeface="American Typewriter SE"/>
              </a:rPr>
              <a:t>eres</a:t>
            </a:r>
            <a:endParaRPr lang="en-US" sz="6000" dirty="0">
              <a:solidFill>
                <a:srgbClr val="C00000"/>
              </a:solidFill>
              <a:latin typeface="American Typewriter SE"/>
            </a:endParaRPr>
          </a:p>
          <a:p>
            <a:pPr algn="r">
              <a:lnSpc>
                <a:spcPts val="3400"/>
              </a:lnSpc>
              <a:spcBef>
                <a:spcPct val="50000"/>
              </a:spcBef>
            </a:pPr>
            <a:r>
              <a:rPr lang="en-US" sz="7200" dirty="0">
                <a:solidFill>
                  <a:srgbClr val="C00000"/>
                </a:solidFill>
                <a:latin typeface="American Typewriter SE"/>
              </a:rPr>
              <a:t> </a:t>
            </a:r>
            <a:r>
              <a:rPr lang="en-US" sz="11500" dirty="0" err="1">
                <a:solidFill>
                  <a:srgbClr val="C00000"/>
                </a:solidFill>
                <a:latin typeface="American Typewriter SE"/>
              </a:rPr>
              <a:t>Inteligente</a:t>
            </a:r>
            <a:r>
              <a:rPr lang="en-US" sz="7200" dirty="0">
                <a:solidFill>
                  <a:srgbClr val="C00000"/>
                </a:solidFill>
                <a:latin typeface="American Typewriter SE"/>
              </a:rPr>
              <a:t>?</a:t>
            </a:r>
            <a:r>
              <a:rPr lang="en-US" sz="6000" dirty="0">
                <a:solidFill>
                  <a:srgbClr val="C00000"/>
                </a:solidFill>
                <a:latin typeface="American Typewriter SE"/>
              </a:rPr>
              <a:t/>
            </a:r>
            <a:br>
              <a:rPr lang="en-US" sz="6000" dirty="0">
                <a:solidFill>
                  <a:srgbClr val="C00000"/>
                </a:solidFill>
                <a:latin typeface="American Typewriter SE"/>
              </a:rPr>
            </a:br>
            <a:endParaRPr lang="en-US" sz="4400" dirty="0">
              <a:solidFill>
                <a:srgbClr val="C00000"/>
              </a:solidFill>
              <a:latin typeface="American Typewriter SE"/>
            </a:endParaRPr>
          </a:p>
          <a:p>
            <a:pPr algn="r">
              <a:lnSpc>
                <a:spcPts val="34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CB1103"/>
                </a:solidFill>
                <a:latin typeface="Helvetica Neue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609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csmonitor.com/var/ezflow_site/storage/images/media/content/2012/0601-bill-clinton-romney-bain/12724171-1-eng-US/0601-Bill-Clinton-romney-bain_full_600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13" y="188640"/>
            <a:ext cx="4892148" cy="32614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2 CuadroTexto"/>
          <p:cNvSpPr txBox="1"/>
          <p:nvPr/>
        </p:nvSpPr>
        <p:spPr>
          <a:xfrm>
            <a:off x="611560" y="3789040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32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2800" dirty="0" smtClean="0">
                <a:solidFill>
                  <a:schemeClr val="tx2"/>
                </a:solidFill>
                <a:latin typeface="Arial Rounded MT Bold" pitchFamily="34" charset="0"/>
              </a:rPr>
              <a:t>No Tienes porque tener todas las Respuestas, sólo debes tener la </a:t>
            </a:r>
            <a:r>
              <a:rPr lang="es-CO" sz="3200" dirty="0" smtClean="0">
                <a:solidFill>
                  <a:srgbClr val="C00000"/>
                </a:solidFill>
                <a:latin typeface="Arial Rounded MT Bold" pitchFamily="34" charset="0"/>
              </a:rPr>
              <a:t>Actitud Correcta</a:t>
            </a:r>
            <a:r>
              <a:rPr lang="es-CO" sz="32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»</a:t>
            </a:r>
            <a:endParaRPr lang="es-CO" sz="3200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544522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600" dirty="0" smtClean="0">
                <a:solidFill>
                  <a:schemeClr val="tx2"/>
                </a:solidFill>
                <a:latin typeface="Arial Rounded MT Bold" pitchFamily="34" charset="0"/>
              </a:rPr>
              <a:t>Inteligencia: </a:t>
            </a:r>
            <a:r>
              <a:rPr lang="es-CO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16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la capacidad de guiar a los demás hacia la creación de </a:t>
            </a:r>
            <a:r>
              <a:rPr lang="es-CO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itchFamily="34" charset="0"/>
              </a:rPr>
              <a:t>nuevas realidades</a:t>
            </a:r>
            <a:r>
              <a:rPr lang="es-CO" sz="16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»</a:t>
            </a:r>
            <a:endParaRPr lang="es-CO" sz="1600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635896" y="3140968"/>
            <a:ext cx="14210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600" dirty="0" smtClean="0">
                <a:solidFill>
                  <a:schemeClr val="bg1"/>
                </a:solidFill>
                <a:latin typeface="Arial Rounded MT Bold" pitchFamily="34" charset="0"/>
              </a:rPr>
              <a:t>Bill Clinton</a:t>
            </a:r>
            <a:endParaRPr lang="es-CO" sz="16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4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1735945" y="2348880"/>
            <a:ext cx="5572359" cy="1870467"/>
            <a:chOff x="1735945" y="2348880"/>
            <a:chExt cx="5572359" cy="1870467"/>
          </a:xfrm>
        </p:grpSpPr>
        <p:sp>
          <p:nvSpPr>
            <p:cNvPr id="2" name="1 Rectángulo"/>
            <p:cNvSpPr/>
            <p:nvPr/>
          </p:nvSpPr>
          <p:spPr>
            <a:xfrm>
              <a:off x="1831335" y="2348880"/>
              <a:ext cx="27129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3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Rounded MT Bold" pitchFamily="34" charset="0"/>
                </a:rPr>
                <a:t>¿</a:t>
              </a:r>
              <a:r>
                <a:rPr lang="es-CO" sz="3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Rounded MT Bold" pitchFamily="34" charset="0"/>
                </a:rPr>
                <a:t>es posible</a:t>
              </a:r>
              <a:endParaRPr lang="es-CO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endParaRPr>
            </a:p>
          </p:txBody>
        </p:sp>
        <p:sp>
          <p:nvSpPr>
            <p:cNvPr id="3" name="2 Rectángulo">
              <a:hlinkClick r:id="rId2" action="ppaction://hlinkfile"/>
            </p:cNvPr>
            <p:cNvSpPr/>
            <p:nvPr/>
          </p:nvSpPr>
          <p:spPr>
            <a:xfrm>
              <a:off x="1735945" y="2414498"/>
              <a:ext cx="5572359" cy="14465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8000" dirty="0" smtClean="0">
                  <a:solidFill>
                    <a:schemeClr val="tx2"/>
                  </a:solidFill>
                  <a:latin typeface="Century Gothic" pitchFamily="34" charset="0"/>
                </a:rPr>
                <a:t>re-</a:t>
              </a:r>
              <a:r>
                <a:rPr lang="es-CO" sz="8800" dirty="0" smtClean="0">
                  <a:solidFill>
                    <a:schemeClr val="tx2"/>
                  </a:solidFill>
                  <a:latin typeface="Century Gothic" pitchFamily="34" charset="0"/>
                </a:rPr>
                <a:t>i</a:t>
              </a:r>
              <a:r>
                <a:rPr lang="es-CO" sz="8000" dirty="0" smtClean="0">
                  <a:solidFill>
                    <a:schemeClr val="tx2"/>
                  </a:solidFill>
                  <a:latin typeface="Century Gothic" pitchFamily="34" charset="0"/>
                </a:rPr>
                <a:t>n</a:t>
              </a:r>
              <a:r>
                <a:rPr lang="es-CO" sz="8000" dirty="0" smtClean="0">
                  <a:solidFill>
                    <a:srgbClr val="C00000"/>
                  </a:solidFill>
                  <a:latin typeface="Century Gothic" pitchFamily="34" charset="0"/>
                </a:rPr>
                <a:t>ventar</a:t>
              </a:r>
              <a:endParaRPr lang="es-CO" sz="8000" dirty="0">
                <a:solidFill>
                  <a:srgbClr val="C00000"/>
                </a:solidFill>
                <a:latin typeface="Century Gothic" pitchFamily="34" charset="0"/>
              </a:endParaRPr>
            </a:p>
          </p:txBody>
        </p:sp>
        <p:sp>
          <p:nvSpPr>
            <p:cNvPr id="4" name="3 Rectángulo"/>
            <p:cNvSpPr/>
            <p:nvPr/>
          </p:nvSpPr>
          <p:spPr>
            <a:xfrm>
              <a:off x="4400241" y="3573016"/>
              <a:ext cx="284507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3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Rounded MT Bold" pitchFamily="34" charset="0"/>
                </a:rPr>
                <a:t>Tu Gestión?</a:t>
              </a:r>
              <a:endParaRPr lang="es-CO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160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1715324"/>
            <a:ext cx="68295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2000" dirty="0" smtClean="0">
                <a:solidFill>
                  <a:srgbClr val="C00000"/>
                </a:solidFill>
                <a:latin typeface="Century Gothic" pitchFamily="34" charset="0"/>
              </a:rPr>
              <a:t>Dominio, imperio, facultad y jurisdicción que uno tiene para mandar o ejecutar una cosa. Ser más fuerte que otro. Ser capaz de vencerle.</a:t>
            </a:r>
          </a:p>
          <a:p>
            <a:pPr>
              <a:defRPr/>
            </a:pPr>
            <a:endParaRPr lang="es-CO" sz="2000" dirty="0">
              <a:solidFill>
                <a:srgbClr val="C00000"/>
              </a:solidFill>
              <a:latin typeface="Century Gothic" pitchFamily="34" charset="0"/>
            </a:endParaRPr>
          </a:p>
          <a:p>
            <a:pPr algn="r">
              <a:defRPr/>
            </a:pPr>
            <a:r>
              <a:rPr lang="es-CO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Fuente: Diccionario de la R.A.L.E</a:t>
            </a:r>
            <a:endParaRPr lang="es-CO" sz="1600" dirty="0">
              <a:solidFill>
                <a:schemeClr val="tx1">
                  <a:lumMod val="50000"/>
                  <a:lumOff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11560" y="548680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3200" dirty="0" smtClean="0">
                <a:solidFill>
                  <a:schemeClr val="tx2"/>
                </a:solidFill>
                <a:latin typeface="Arial Rounded MT Bold" pitchFamily="34" charset="0"/>
              </a:rPr>
              <a:t>Relaciones de </a:t>
            </a:r>
            <a:r>
              <a:rPr lang="es-CO" sz="3200" dirty="0" smtClean="0">
                <a:solidFill>
                  <a:srgbClr val="C00000"/>
                </a:solidFill>
                <a:latin typeface="Arial Rounded MT Bold" pitchFamily="34" charset="0"/>
              </a:rPr>
              <a:t>PODER</a:t>
            </a:r>
            <a:r>
              <a:rPr lang="es-CO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»</a:t>
            </a:r>
            <a:endParaRPr lang="es-CO" sz="3200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3738225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«</a:t>
            </a:r>
            <a:r>
              <a:rPr lang="es-CO" sz="3200" dirty="0" smtClean="0">
                <a:solidFill>
                  <a:schemeClr val="tx2"/>
                </a:solidFill>
                <a:latin typeface="Arial Rounded MT Bold" pitchFamily="34" charset="0"/>
              </a:rPr>
              <a:t>Relaciones de </a:t>
            </a:r>
            <a:r>
              <a:rPr lang="es-CO" sz="3200" dirty="0" smtClean="0">
                <a:solidFill>
                  <a:srgbClr val="C00000"/>
                </a:solidFill>
                <a:latin typeface="Arial Rounded MT Bold" pitchFamily="34" charset="0"/>
              </a:rPr>
              <a:t>AUTORIDAD</a:t>
            </a:r>
            <a:r>
              <a:rPr lang="es-CO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itchFamily="34" charset="0"/>
              </a:rPr>
              <a:t>»</a:t>
            </a:r>
            <a:endParaRPr lang="es-CO" sz="3200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70312" y="4615388"/>
            <a:ext cx="682957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2000" dirty="0" smtClean="0">
                <a:solidFill>
                  <a:srgbClr val="C00000"/>
                </a:solidFill>
                <a:latin typeface="Century Gothic" pitchFamily="34" charset="0"/>
              </a:rPr>
              <a:t>Crédito y fe que por su mérito y fama se da a una persona en determinada materia.</a:t>
            </a:r>
          </a:p>
          <a:p>
            <a:pPr>
              <a:defRPr/>
            </a:pPr>
            <a:endParaRPr lang="es-CO" sz="2000" dirty="0">
              <a:solidFill>
                <a:srgbClr val="C00000"/>
              </a:solidFill>
              <a:latin typeface="Century Gothic" pitchFamily="34" charset="0"/>
            </a:endParaRPr>
          </a:p>
          <a:p>
            <a:pPr algn="r">
              <a:defRPr/>
            </a:pPr>
            <a:r>
              <a:rPr lang="es-CO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Fuente: Diccionario de la R.A.L.E</a:t>
            </a:r>
            <a:endParaRPr lang="es-CO" sz="1600" dirty="0">
              <a:solidFill>
                <a:schemeClr val="tx1">
                  <a:lumMod val="50000"/>
                  <a:lumOff val="50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4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93D86E68-3C53-478B-B9B8-254F18ED2485}" type="slidenum">
              <a:rPr lang="es-ES" smtClean="0"/>
              <a:pPr algn="l">
                <a:defRPr/>
              </a:pPr>
              <a:t>6</a:t>
            </a:fld>
            <a:endParaRPr lang="es-ES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95288" y="1711255"/>
            <a:ext cx="8207375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es-ES" sz="2400" b="1" dirty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CO" sz="2400" dirty="0">
                <a:solidFill>
                  <a:schemeClr val="tx2"/>
                </a:solidFill>
              </a:rPr>
              <a:t>Una Red consiste en una Organización y sus colaboradores (</a:t>
            </a:r>
            <a:r>
              <a:rPr lang="es-CO" sz="2400" dirty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proveedores, clientes y distribuidores</a:t>
            </a:r>
            <a:r>
              <a:rPr lang="es-CO" sz="2400" dirty="0">
                <a:solidFill>
                  <a:schemeClr val="tx2"/>
                </a:solidFill>
              </a:rPr>
              <a:t>) con los cuales se desarrollan relaciones comerciales colectivamente satisfactorias y provechosas.</a:t>
            </a:r>
          </a:p>
          <a:p>
            <a:pPr algn="ctr">
              <a:defRPr/>
            </a:pPr>
            <a:endParaRPr lang="es-CO" sz="2400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s-CO" sz="2800" dirty="0">
                <a:solidFill>
                  <a:schemeClr val="tx2"/>
                </a:solidFill>
              </a:rPr>
              <a:t>En la nueva economía, la competencia ya no es tanto entre compañías sino entre </a:t>
            </a:r>
            <a:r>
              <a:rPr lang="es-CO" sz="2800" dirty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redes de colaboración</a:t>
            </a:r>
            <a:r>
              <a:rPr lang="es-CO" sz="2800" dirty="0">
                <a:solidFill>
                  <a:schemeClr val="tx2"/>
                </a:solidFill>
              </a:rPr>
              <a:t>, y gana la compañía que ha desarrollado la mejor Red.</a:t>
            </a:r>
            <a:endParaRPr lang="es-E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755576" y="116632"/>
            <a:ext cx="748883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s-CO" dirty="0"/>
          </a:p>
          <a:p>
            <a:pPr algn="ctr"/>
            <a:r>
              <a:rPr lang="es-CO" sz="4400" dirty="0" smtClean="0">
                <a:solidFill>
                  <a:schemeClr val="tx2"/>
                </a:solidFill>
                <a:latin typeface="Arial Rounded MT Bold" pitchFamily="34" charset="0"/>
              </a:rPr>
              <a:t>Gestión Responsable</a:t>
            </a:r>
            <a:r>
              <a:rPr lang="es-CO" sz="3600" dirty="0">
                <a:solidFill>
                  <a:schemeClr val="tx2"/>
                </a:solidFill>
                <a:latin typeface="Arial Rounded MT Bold" pitchFamily="34" charset="0"/>
              </a:rPr>
              <a:t/>
            </a:r>
            <a:br>
              <a:rPr lang="es-CO" sz="3600" dirty="0">
                <a:solidFill>
                  <a:schemeClr val="tx2"/>
                </a:solidFill>
                <a:latin typeface="Arial Rounded MT Bold" pitchFamily="34" charset="0"/>
              </a:rPr>
            </a:br>
            <a:endParaRPr lang="es-CO" dirty="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707904" y="1340768"/>
            <a:ext cx="3746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Generación de Valor</a:t>
            </a:r>
            <a:endParaRPr lang="es-CO" sz="3200" dirty="0">
              <a:solidFill>
                <a:srgbClr val="C000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Arial Rounded MT Bold" pitchFamily="34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755576" y="778351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12" idx="1"/>
          </p:cNvCxnSpPr>
          <p:nvPr/>
        </p:nvCxnSpPr>
        <p:spPr>
          <a:xfrm>
            <a:off x="755576" y="778352"/>
            <a:ext cx="0" cy="824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13" idx="1"/>
          </p:cNvCxnSpPr>
          <p:nvPr/>
        </p:nvCxnSpPr>
        <p:spPr>
          <a:xfrm>
            <a:off x="755576" y="1602378"/>
            <a:ext cx="29523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0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714375" y="2890838"/>
            <a:ext cx="42862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s-CO" dirty="0"/>
          </a:p>
          <a:p>
            <a:pPr algn="ctr"/>
            <a:r>
              <a:rPr lang="es-CO" sz="4400" dirty="0">
                <a:solidFill>
                  <a:srgbClr val="005392"/>
                </a:solidFill>
                <a:latin typeface="Arial Rounded MT Bold" pitchFamily="34" charset="0"/>
              </a:rPr>
              <a:t>CREAR VALOR</a:t>
            </a:r>
            <a:r>
              <a:rPr lang="es-CO" sz="3600" dirty="0">
                <a:solidFill>
                  <a:srgbClr val="005392"/>
                </a:solidFill>
                <a:latin typeface="Arial Rounded MT Bold" pitchFamily="34" charset="0"/>
              </a:rPr>
              <a:t/>
            </a:r>
            <a:br>
              <a:rPr lang="es-CO" sz="3600" dirty="0">
                <a:solidFill>
                  <a:srgbClr val="005392"/>
                </a:solidFill>
                <a:latin typeface="Arial Rounded MT Bold" pitchFamily="34" charset="0"/>
              </a:rPr>
            </a:br>
            <a:endParaRPr lang="es-CO" dirty="0">
              <a:solidFill>
                <a:srgbClr val="005392"/>
              </a:solidFill>
              <a:latin typeface="Arial Rounded MT Bold" pitchFamily="34" charset="0"/>
            </a:endParaRP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1145282" y="2924944"/>
            <a:ext cx="37147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s-CO" sz="2400" dirty="0">
                <a:solidFill>
                  <a:srgbClr val="990000"/>
                </a:solidFill>
                <a:latin typeface="Arial Rounded MT Bold" pitchFamily="34" charset="0"/>
              </a:rPr>
              <a:t>Oportunidades para</a:t>
            </a:r>
            <a:endParaRPr lang="es-ES" sz="2400" dirty="0">
              <a:solidFill>
                <a:srgbClr val="990000"/>
              </a:solidFill>
              <a:latin typeface="Arial Rounded MT Bold" pitchFamily="34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56" t="11040" r="9956" b="5627"/>
          <a:stretch>
            <a:fillRect/>
          </a:stretch>
        </p:blipFill>
        <p:spPr bwMode="auto">
          <a:xfrm>
            <a:off x="5214938" y="1749425"/>
            <a:ext cx="3363912" cy="350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2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 algn="l">
              <a:defRPr/>
            </a:pPr>
            <a:fld id="{93D86E68-3C53-478B-B9B8-254F18ED2485}" type="slidenum">
              <a:rPr lang="es-ES" smtClean="0"/>
              <a:pPr algn="l">
                <a:defRPr/>
              </a:pPr>
              <a:t>8</a:t>
            </a:fld>
            <a:endParaRPr lang="es-ES"/>
          </a:p>
        </p:txBody>
      </p:sp>
      <p:pic>
        <p:nvPicPr>
          <p:cNvPr id="3" name="Picture 2" descr="http://www.prosegur.com.co/web/groups/repositorio/documents/repositorio/prwebc0121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13" y="179388"/>
            <a:ext cx="5811837" cy="581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580112" y="5289769"/>
            <a:ext cx="20637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O" dirty="0">
                <a:solidFill>
                  <a:schemeClr val="tx2"/>
                </a:solidFill>
              </a:rPr>
              <a:t> </a:t>
            </a:r>
            <a:r>
              <a:rPr lang="es-CO" dirty="0" smtClean="0">
                <a:solidFill>
                  <a:schemeClr val="tx2"/>
                </a:solidFill>
              </a:rPr>
              <a:t>Fuente: www.merco.info</a:t>
            </a:r>
            <a:endParaRPr lang="es-CO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693071" y="2132856"/>
            <a:ext cx="428625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s-CO" dirty="0"/>
          </a:p>
          <a:p>
            <a:pPr algn="ctr"/>
            <a:r>
              <a:rPr lang="es-CO" sz="2400" dirty="0">
                <a:solidFill>
                  <a:srgbClr val="005392"/>
                </a:solidFill>
                <a:latin typeface="Arial Rounded MT Bold" pitchFamily="34" charset="0"/>
              </a:rPr>
              <a:t>Entendida como el buen comportamiento de la empresa con todos sus públicos </a:t>
            </a:r>
            <a:r>
              <a:rPr lang="es-CO" sz="2400" dirty="0">
                <a:solidFill>
                  <a:srgbClr val="C00000"/>
                </a:solidFill>
                <a:latin typeface="Arial Rounded MT Bold" pitchFamily="34" charset="0"/>
              </a:rPr>
              <a:t>integrada</a:t>
            </a:r>
            <a:r>
              <a:rPr lang="es-CO" sz="2400" dirty="0">
                <a:solidFill>
                  <a:srgbClr val="005392"/>
                </a:solidFill>
                <a:latin typeface="Arial Rounded MT Bold" pitchFamily="34" charset="0"/>
              </a:rPr>
              <a:t> en toda la estrategia empresarial </a:t>
            </a:r>
            <a:r>
              <a:rPr lang="es-CO" sz="2400" dirty="0">
                <a:solidFill>
                  <a:srgbClr val="C00000"/>
                </a:solidFill>
                <a:latin typeface="Arial Rounded MT Bold" pitchFamily="34" charset="0"/>
              </a:rPr>
              <a:t>y en línea </a:t>
            </a:r>
            <a:r>
              <a:rPr lang="es-CO" sz="2400" dirty="0">
                <a:solidFill>
                  <a:srgbClr val="005392"/>
                </a:solidFill>
                <a:latin typeface="Arial Rounded MT Bold" pitchFamily="34" charset="0"/>
              </a:rPr>
              <a:t>con los objetivos de negocio</a:t>
            </a:r>
            <a:r>
              <a:rPr lang="es-CO" dirty="0">
                <a:solidFill>
                  <a:srgbClr val="005392"/>
                </a:solidFill>
                <a:latin typeface="Arial Rounded MT Bold" pitchFamily="34" charset="0"/>
              </a:rPr>
              <a:t/>
            </a:r>
            <a:br>
              <a:rPr lang="es-CO" dirty="0">
                <a:solidFill>
                  <a:srgbClr val="005392"/>
                </a:solidFill>
                <a:latin typeface="Arial Rounded MT Bold" pitchFamily="34" charset="0"/>
              </a:rPr>
            </a:br>
            <a:endParaRPr lang="es-CO" dirty="0">
              <a:solidFill>
                <a:srgbClr val="005392"/>
              </a:solidFill>
              <a:latin typeface="Arial Rounded MT Bold" pitchFamily="34" charset="0"/>
            </a:endParaRPr>
          </a:p>
        </p:txBody>
      </p:sp>
      <p:sp>
        <p:nvSpPr>
          <p:cNvPr id="3" name="3 Rectángulo"/>
          <p:cNvSpPr>
            <a:spLocks noChangeArrowheads="1"/>
          </p:cNvSpPr>
          <p:nvPr/>
        </p:nvSpPr>
        <p:spPr bwMode="auto">
          <a:xfrm>
            <a:off x="214313" y="598488"/>
            <a:ext cx="47863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s-CO" sz="2400" b="1" dirty="0">
                <a:solidFill>
                  <a:srgbClr val="C00000"/>
                </a:solidFill>
                <a:latin typeface="Arial Rounded MT Bold" pitchFamily="34" charset="0"/>
              </a:rPr>
              <a:t>Una Gestión innovadora de la Responsabilidad</a:t>
            </a:r>
            <a:endParaRPr lang="es-ES" sz="2400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56" t="11040" r="9956" b="5627"/>
          <a:stretch>
            <a:fillRect/>
          </a:stretch>
        </p:blipFill>
        <p:spPr bwMode="auto">
          <a:xfrm>
            <a:off x="5361782" y="1997668"/>
            <a:ext cx="3363912" cy="350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540698" y="5365006"/>
            <a:ext cx="20637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CO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Fuente: www.merco.info</a:t>
            </a:r>
            <a:endParaRPr lang="es-CO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27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ema de Offic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83C111235A88245963F2A4CB37FBD59" ma:contentTypeVersion="2" ma:contentTypeDescription="Crear nuevo documento." ma:contentTypeScope="" ma:versionID="35cb69d4634af5d188fad1d17d3e68a4">
  <xsd:schema xmlns:xsd="http://www.w3.org/2001/XMLSchema" xmlns:xs="http://www.w3.org/2001/XMLSchema" xmlns:p="http://schemas.microsoft.com/office/2006/metadata/properties" xmlns:ns1="http://schemas.microsoft.com/sharepoint/v3" xmlns:ns2="a8a535e8-2f52-4523-a1d4-7eb346a4333d" targetNamespace="http://schemas.microsoft.com/office/2006/metadata/properties" ma:root="true" ma:fieldsID="b126b7d0befbc317801c3764bcdaf317" ns1:_="" ns2:_="">
    <xsd:import namespace="http://schemas.microsoft.com/sharepoint/v3"/>
    <xsd:import namespace="a8a535e8-2f52-4523-a1d4-7eb346a4333d"/>
    <xsd:element name="properties">
      <xsd:complexType>
        <xsd:sequence>
          <xsd:element name="documentManagement">
            <xsd:complexType>
              <xsd:all>
                <xsd:element ref="ns2:Evento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5" nillable="true" ma:displayName="Fecha de inicio programada" ma:description="" ma:hidden="true" ma:internalName="PublishingStartDate">
      <xsd:simpleType>
        <xsd:restriction base="dms:Unknown"/>
      </xsd:simpleType>
    </xsd:element>
    <xsd:element name="PublishingExpirationDate" ma:index="6" nillable="true" ma:displayName="Fecha de finalización programada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535e8-2f52-4523-a1d4-7eb346a4333d" elementFormDefault="qualified">
    <xsd:import namespace="http://schemas.microsoft.com/office/2006/documentManagement/types"/>
    <xsd:import namespace="http://schemas.microsoft.com/office/infopath/2007/PartnerControls"/>
    <xsd:element name="Evento" ma:index="2" nillable="true" ma:displayName="Evento" ma:default="Caso de exito - Cali" ma:description="Nombre del seminario, conferencia o evento a la que pertenece la foto" ma:internalName="Evento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Tipo de contenido"/>
        <xsd:element ref="dc:title" minOccurs="0" maxOccurs="1" ma:index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vento xmlns="a8a535e8-2f52-4523-a1d4-7eb346a4333d">Lanzamiento Formar 2013</Evento>
  </documentManagement>
</p:properties>
</file>

<file path=customXml/itemProps1.xml><?xml version="1.0" encoding="utf-8"?>
<ds:datastoreItem xmlns:ds="http://schemas.openxmlformats.org/officeDocument/2006/customXml" ds:itemID="{774A7274-3458-4B58-B4A8-906EC610B6B3}"/>
</file>

<file path=customXml/itemProps2.xml><?xml version="1.0" encoding="utf-8"?>
<ds:datastoreItem xmlns:ds="http://schemas.openxmlformats.org/officeDocument/2006/customXml" ds:itemID="{D580AD03-9B83-433E-B9FD-77973006E019}"/>
</file>

<file path=customXml/itemProps3.xml><?xml version="1.0" encoding="utf-8"?>
<ds:datastoreItem xmlns:ds="http://schemas.openxmlformats.org/officeDocument/2006/customXml" ds:itemID="{E582CC45-B1D7-4883-B996-0CE8FE9C2AD4}"/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264</Words>
  <Application>Microsoft Office PowerPoint</Application>
  <PresentationFormat>Presentación en pantalla (4:3)</PresentationFormat>
  <Paragraphs>46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Inteligencia Relacional</dc:title>
  <dc:creator>Adriana Soler Sandoval</dc:creator>
  <cp:lastModifiedBy>NEO</cp:lastModifiedBy>
  <cp:revision>17</cp:revision>
  <dcterms:created xsi:type="dcterms:W3CDTF">2013-02-04T22:53:28Z</dcterms:created>
  <dcterms:modified xsi:type="dcterms:W3CDTF">2013-02-19T13:34:23Z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0x010100183C111235A88245963F2A4CB37FBD59</vt:lpwstr>
  </property>
</Properties>
</file>